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28" r:id="rId3"/>
    <p:sldId id="327" r:id="rId4"/>
    <p:sldId id="326" r:id="rId5"/>
    <p:sldId id="274" r:id="rId6"/>
    <p:sldId id="284" r:id="rId7"/>
    <p:sldId id="283" r:id="rId8"/>
    <p:sldId id="269" r:id="rId9"/>
    <p:sldId id="268" r:id="rId10"/>
    <p:sldId id="286" r:id="rId11"/>
    <p:sldId id="287" r:id="rId12"/>
    <p:sldId id="288" r:id="rId13"/>
    <p:sldId id="289" r:id="rId14"/>
    <p:sldId id="291" r:id="rId15"/>
    <p:sldId id="292" r:id="rId16"/>
    <p:sldId id="276" r:id="rId17"/>
    <p:sldId id="279" r:id="rId18"/>
    <p:sldId id="285" r:id="rId19"/>
    <p:sldId id="293" r:id="rId20"/>
    <p:sldId id="294" r:id="rId21"/>
    <p:sldId id="295" r:id="rId22"/>
    <p:sldId id="296" r:id="rId23"/>
    <p:sldId id="277" r:id="rId24"/>
    <p:sldId id="280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29" r:id="rId37"/>
    <p:sldId id="330" r:id="rId38"/>
    <p:sldId id="331" r:id="rId39"/>
    <p:sldId id="332" r:id="rId40"/>
    <p:sldId id="278" r:id="rId41"/>
    <p:sldId id="281" r:id="rId42"/>
    <p:sldId id="308" r:id="rId43"/>
    <p:sldId id="309" r:id="rId44"/>
    <p:sldId id="310" r:id="rId45"/>
    <p:sldId id="311" r:id="rId46"/>
    <p:sldId id="317" r:id="rId47"/>
    <p:sldId id="318" r:id="rId48"/>
    <p:sldId id="319" r:id="rId49"/>
    <p:sldId id="314" r:id="rId50"/>
    <p:sldId id="315" r:id="rId51"/>
    <p:sldId id="316" r:id="rId52"/>
    <p:sldId id="312" r:id="rId53"/>
    <p:sldId id="313" r:id="rId54"/>
    <p:sldId id="323" r:id="rId55"/>
    <p:sldId id="324" r:id="rId56"/>
    <p:sldId id="325" r:id="rId57"/>
    <p:sldId id="320" r:id="rId58"/>
    <p:sldId id="321" r:id="rId59"/>
    <p:sldId id="322" r:id="rId60"/>
    <p:sldId id="260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 autoAdjust="0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55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62B9-943B-AF4F-9BFF-056397D53791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388B-B1E2-684B-AF32-EBEAFA36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.small@uwa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1605600" y="195480"/>
            <a:ext cx="6508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Interstate-Regular"/>
                <a:ea typeface="DejaVu Sans"/>
              </a:rPr>
              <a:t>Delivering Data Science to Resources &amp; Energy</a:t>
            </a:r>
            <a:endParaRPr lang="en-AU" sz="2000" b="0" strike="noStrike" spc="-1">
              <a:latin typeface="Arial"/>
            </a:endParaRPr>
          </a:p>
        </p:txBody>
      </p:sp>
      <p:pic>
        <p:nvPicPr>
          <p:cNvPr id="7" name="Picture 4_1" descr="CORE Skills logo-small.png"/>
          <p:cNvPicPr/>
          <p:nvPr/>
        </p:nvPicPr>
        <p:blipFill>
          <a:blip r:embed="rId2"/>
          <a:stretch/>
        </p:blipFill>
        <p:spPr>
          <a:xfrm>
            <a:off x="326160" y="64080"/>
            <a:ext cx="875880" cy="763560"/>
          </a:xfrm>
          <a:prstGeom prst="rect">
            <a:avLst/>
          </a:prstGeom>
          <a:ln>
            <a:noFill/>
          </a:ln>
        </p:spPr>
      </p:pic>
      <p:pic>
        <p:nvPicPr>
          <p:cNvPr id="8" name="Picture 6_1" descr="A screen shot of a monitor&#10;&#10;Description automatically generated"/>
          <p:cNvPicPr/>
          <p:nvPr/>
        </p:nvPicPr>
        <p:blipFill>
          <a:blip r:embed="rId3"/>
          <a:stretch/>
        </p:blipFill>
        <p:spPr>
          <a:xfrm>
            <a:off x="0" y="1429920"/>
            <a:ext cx="9142920" cy="2001240"/>
          </a:xfrm>
          <a:prstGeom prst="rect">
            <a:avLst/>
          </a:prstGeom>
          <a:ln>
            <a:noFill/>
          </a:ln>
        </p:spPr>
      </p:pic>
      <p:pic>
        <p:nvPicPr>
          <p:cNvPr id="9" name="Picture 8_1" descr="A picture containing timeline&#10;&#10;Description automatically generated"/>
          <p:cNvPicPr/>
          <p:nvPr/>
        </p:nvPicPr>
        <p:blipFill>
          <a:blip r:embed="rId4"/>
          <a:stretch/>
        </p:blipFill>
        <p:spPr>
          <a:xfrm>
            <a:off x="1694160" y="3251160"/>
            <a:ext cx="7352640" cy="160920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1605600" y="518760"/>
            <a:ext cx="6248520" cy="22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A40F6C"/>
                </a:solidFill>
                <a:latin typeface="Interstate-Regular"/>
                <a:ea typeface="DejaVu Sans"/>
              </a:rPr>
              <a:t>Virtual Leader Day and Professional Programs 2020 Perth and Brisbane</a:t>
            </a:r>
            <a:endParaRPr lang="en-AU" sz="1100" b="0" strike="noStrike" spc="-1">
              <a:latin typeface="Arial"/>
            </a:endParaRPr>
          </a:p>
        </p:txBody>
      </p:sp>
      <p:pic>
        <p:nvPicPr>
          <p:cNvPr id="11" name="Picture 10_1" descr="A CORE partnership logo (1).png"/>
          <p:cNvPicPr/>
          <p:nvPr/>
        </p:nvPicPr>
        <p:blipFill>
          <a:blip r:embed="rId5"/>
          <a:stretch/>
        </p:blipFill>
        <p:spPr>
          <a:xfrm>
            <a:off x="7861680" y="246240"/>
            <a:ext cx="1049040" cy="42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73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 Timeline</a:t>
            </a:r>
          </a:p>
        </p:txBody>
      </p:sp>
      <p:pic>
        <p:nvPicPr>
          <p:cNvPr id="6" name="Picture 5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4B0222F-618C-6346-B467-CE152A51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985"/>
            <a:ext cx="9144000" cy="3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 dirty="0"/>
              <a:t>Dynamics of biological systems</a:t>
            </a:r>
            <a:r>
              <a:rPr lang="en-AU" dirty="0"/>
              <a:t> 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11.35 Case studies</a:t>
            </a:r>
          </a:p>
        </p:txBody>
      </p:sp>
    </p:spTree>
    <p:extLst>
      <p:ext uri="{BB962C8B-B14F-4D97-AF65-F5344CB8AC3E}">
        <p14:creationId xmlns:p14="http://schemas.microsoft.com/office/powerpoint/2010/main" val="27451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972466" cy="1794966"/>
          </a:xfrm>
        </p:spPr>
        <p:txBody>
          <a:bodyPr/>
          <a:lstStyle/>
          <a:p>
            <a:r>
              <a:rPr lang="en-US" dirty="0"/>
              <a:t>SAP-based maintenance work orders</a:t>
            </a:r>
          </a:p>
          <a:p>
            <a:r>
              <a:rPr lang="en-US" dirty="0" err="1"/>
              <a:t>Categorised</a:t>
            </a:r>
            <a:r>
              <a:rPr lang="en-US" dirty="0"/>
              <a:t> based on likely/possible coincidence</a:t>
            </a:r>
          </a:p>
          <a:p>
            <a:r>
              <a:rPr lang="en-US" dirty="0"/>
              <a:t>Clustered to groups and observe systemic cascading failure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Maintenance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75FA4-131E-4C41-BFD0-0B29A7FE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045"/>
            <a:ext cx="4273158" cy="449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3FB9D-5C5E-1C41-8045-972AF7F61581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95463" l="26250" r="74427">
                        <a14:foregroundMark x1="41458" y1="18333" x2="34375" y2="16111"/>
                        <a14:foregroundMark x1="34375" y1="16111" x2="32240" y2="17037"/>
                        <a14:foregroundMark x1="32240" y1="17037" x2="31823" y2="21389"/>
                        <a14:foregroundMark x1="31823" y1="21389" x2="27760" y2="36389"/>
                        <a14:foregroundMark x1="27760" y1="36389" x2="25833" y2="38519"/>
                        <a14:foregroundMark x1="25833" y1="38519" x2="25781" y2="47222"/>
                        <a14:foregroundMark x1="25781" y1="47222" x2="26563" y2="51389"/>
                        <a14:foregroundMark x1="26563" y1="51389" x2="30365" y2="56759"/>
                        <a14:foregroundMark x1="30365" y1="56759" x2="36042" y2="74167"/>
                        <a14:foregroundMark x1="36042" y1="74167" x2="38229" y2="73889"/>
                        <a14:foregroundMark x1="38229" y1="73889" x2="41354" y2="68796"/>
                        <a14:foregroundMark x1="36354" y1="51944" x2="36354" y2="51944"/>
                        <a14:foregroundMark x1="30104" y1="53426" x2="27760" y2="53704"/>
                        <a14:foregroundMark x1="27760" y1="53704" x2="26458" y2="57037"/>
                        <a14:foregroundMark x1="26458" y1="57037" x2="25885" y2="62315"/>
                        <a14:foregroundMark x1="25885" y1="62315" x2="26250" y2="67407"/>
                        <a14:foregroundMark x1="26250" y1="67407" x2="28125" y2="70926"/>
                        <a14:foregroundMark x1="28125" y1="70926" x2="36927" y2="78796"/>
                        <a14:foregroundMark x1="36927" y1="78796" x2="39531" y2="78796"/>
                        <a14:foregroundMark x1="39531" y1="78796" x2="45208" y2="74722"/>
                        <a14:foregroundMark x1="34427" y1="62500" x2="30365" y2="72130"/>
                        <a14:foregroundMark x1="30365" y1="72130" x2="29323" y2="76944"/>
                        <a14:foregroundMark x1="29323" y1="76944" x2="30573" y2="82500"/>
                        <a14:foregroundMark x1="30573" y1="82500" x2="32604" y2="84444"/>
                        <a14:foregroundMark x1="32604" y1="84444" x2="36875" y2="81111"/>
                        <a14:foregroundMark x1="36875" y1="81111" x2="40417" y2="73796"/>
                        <a14:foregroundMark x1="40417" y1="73796" x2="40625" y2="73333"/>
                        <a14:foregroundMark x1="36458" y1="76759" x2="38438" y2="87685"/>
                        <a14:foregroundMark x1="38438" y1="87685" x2="40729" y2="90741"/>
                        <a14:foregroundMark x1="40729" y1="90741" x2="49688" y2="92130"/>
                        <a14:foregroundMark x1="49688" y1="92130" x2="52812" y2="91389"/>
                        <a14:foregroundMark x1="52812" y1="91389" x2="54844" y2="89815"/>
                        <a14:foregroundMark x1="54844" y1="89815" x2="57240" y2="85833"/>
                        <a14:foregroundMark x1="48073" y1="92130" x2="49948" y2="94352"/>
                        <a14:foregroundMark x1="49948" y1="94352" x2="51510" y2="91667"/>
                        <a14:foregroundMark x1="50521" y1="94630" x2="50521" y2="94630"/>
                        <a14:foregroundMark x1="51771" y1="94167" x2="51771" y2="94167"/>
                        <a14:foregroundMark x1="56250" y1="86204" x2="61510" y2="85556"/>
                        <a14:foregroundMark x1="61510" y1="85556" x2="63438" y2="83056"/>
                        <a14:foregroundMark x1="63438" y1="83056" x2="63490" y2="78981"/>
                        <a14:foregroundMark x1="63490" y1="78981" x2="62031" y2="73889"/>
                        <a14:foregroundMark x1="54688" y1="90000" x2="59531" y2="85370"/>
                        <a14:foregroundMark x1="59531" y1="85370" x2="60625" y2="81852"/>
                        <a14:foregroundMark x1="64115" y1="82500" x2="63698" y2="81019"/>
                        <a14:foregroundMark x1="64583" y1="76389" x2="68958" y2="74722"/>
                        <a14:foregroundMark x1="68958" y1="74722" x2="72240" y2="68889"/>
                        <a14:foregroundMark x1="72240" y1="68889" x2="73281" y2="64537"/>
                        <a14:foregroundMark x1="73281" y1="64537" x2="73646" y2="56204"/>
                        <a14:foregroundMark x1="73646" y1="56204" x2="74792" y2="52685"/>
                        <a14:foregroundMark x1="74792" y1="52685" x2="74375" y2="48241"/>
                        <a14:foregroundMark x1="74375" y1="48241" x2="70313" y2="42222"/>
                        <a14:foregroundMark x1="70313" y1="42222" x2="67188" y2="40556"/>
                        <a14:foregroundMark x1="74844" y1="50463" x2="74635" y2="46111"/>
                        <a14:foregroundMark x1="74635" y1="46111" x2="73177" y2="43056"/>
                        <a14:foregroundMark x1="73177" y1="43056" x2="69635" y2="41019"/>
                        <a14:foregroundMark x1="69792" y1="37130" x2="70990" y2="33056"/>
                        <a14:foregroundMark x1="70990" y1="33056" x2="71458" y2="28981"/>
                        <a14:foregroundMark x1="71458" y1="28981" x2="71094" y2="24167"/>
                        <a14:foregroundMark x1="71094" y1="24167" x2="68438" y2="17130"/>
                        <a14:foregroundMark x1="68438" y1="17130" x2="66510" y2="14074"/>
                        <a14:foregroundMark x1="66510" y1="14074" x2="50938" y2="6204"/>
                        <a14:foregroundMark x1="50938" y1="6204" x2="43333" y2="6667"/>
                        <a14:foregroundMark x1="43333" y1="6667" x2="39792" y2="11759"/>
                        <a14:foregroundMark x1="39792" y1="11759" x2="39531" y2="18148"/>
                        <a14:foregroundMark x1="40260" y1="14630" x2="40677" y2="10093"/>
                        <a14:foregroundMark x1="40677" y1="10093" x2="41979" y2="6852"/>
                        <a14:foregroundMark x1="41979" y1="6852" x2="43281" y2="9167"/>
                        <a14:foregroundMark x1="48646" y1="9074" x2="55365" y2="5370"/>
                        <a14:foregroundMark x1="55365" y1="5370" x2="57604" y2="5185"/>
                        <a14:foregroundMark x1="57604" y1="5185" x2="58750" y2="11574"/>
                        <a14:foregroundMark x1="53698" y1="89722" x2="52760" y2="93426"/>
                        <a14:foregroundMark x1="52760" y1="93426" x2="50729" y2="95463"/>
                        <a14:foregroundMark x1="50729" y1="95463" x2="49115" y2="92778"/>
                        <a14:foregroundMark x1="38750" y1="14259" x2="33333" y2="14259"/>
                        <a14:foregroundMark x1="33333" y1="14259" x2="31458" y2="16296"/>
                        <a14:foregroundMark x1="31458" y1="16296" x2="30365" y2="19907"/>
                        <a14:foregroundMark x1="30365" y1="19907" x2="30885" y2="24074"/>
                        <a14:foregroundMark x1="30885" y1="24074" x2="31875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3975" r="24014" b="3270"/>
          <a:stretch/>
        </p:blipFill>
        <p:spPr bwMode="auto">
          <a:xfrm>
            <a:off x="4351398" y="769045"/>
            <a:ext cx="4493760" cy="4573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0E0E3-2CA0-F94F-A559-EA39C7F27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96438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Pipe failure maintenance work orders</a:t>
            </a:r>
          </a:p>
          <a:p>
            <a:r>
              <a:rPr lang="en-US" dirty="0"/>
              <a:t>Pipe failures form a spatial distribution network</a:t>
            </a:r>
          </a:p>
          <a:p>
            <a:r>
              <a:rPr lang="en-US" dirty="0"/>
              <a:t>Do connected pipes fail together?</a:t>
            </a:r>
          </a:p>
          <a:p>
            <a:r>
              <a:rPr lang="en-US" dirty="0"/>
              <a:t>Statistical null hypothesis required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Geographically distribute pipe failure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9838E-0D99-B142-8475-25A39EE5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6" y="959900"/>
            <a:ext cx="5516998" cy="418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E65A-B0C0-6D49-983C-489FD20C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08" y="959899"/>
            <a:ext cx="5201234" cy="418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21D0D-5D0B-9D4C-B7BE-07C5FDCF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17" y="114393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Network of play-connected players</a:t>
            </a:r>
          </a:p>
          <a:p>
            <a:r>
              <a:rPr lang="en-US" dirty="0"/>
              <a:t>Measures of dynamics “performance/efficiency” of teams</a:t>
            </a:r>
          </a:p>
          <a:p>
            <a:r>
              <a:rPr lang="en-US" dirty="0"/>
              <a:t>Effective predictor of match outcome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Cooperative dynamics in a (AFL) Football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DE2E2-DAC6-C744-A22A-ED946307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5" y="977307"/>
            <a:ext cx="3935185" cy="41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7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1605600" y="195480"/>
            <a:ext cx="6949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Calibri"/>
                <a:ea typeface="DejaVu Sans"/>
              </a:rPr>
              <a:t>Plan of the day</a:t>
            </a:r>
            <a:endParaRPr lang="en-AU" sz="2000" b="0" strike="noStrike" spc="-1" dirty="0"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96371"/>
              </p:ext>
            </p:extLst>
          </p:nvPr>
        </p:nvGraphicFramePr>
        <p:xfrm>
          <a:off x="664028" y="1345693"/>
          <a:ext cx="76962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1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07:30 </a:t>
                      </a:r>
                      <a:r>
                        <a:rPr lang="mr-IN" dirty="0">
                          <a:latin typeface="+mj-lt"/>
                        </a:rPr>
                        <a:t>–</a:t>
                      </a:r>
                      <a:r>
                        <a:rPr lang="en-US" dirty="0">
                          <a:latin typeface="+mj-lt"/>
                        </a:rPr>
                        <a:t> 07:45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09:30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mr-IN" baseline="0" dirty="0">
                          <a:latin typeface="+mj-lt"/>
                        </a:rPr>
                        <a:t>–</a:t>
                      </a:r>
                      <a:r>
                        <a:rPr lang="en-US" baseline="0" dirty="0">
                          <a:latin typeface="+mj-lt"/>
                        </a:rPr>
                        <a:t> 09:45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Q&amp;A, Issues &amp; Announcements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07:45 </a:t>
                      </a:r>
                      <a:r>
                        <a:rPr lang="mr-IN" sz="1800" dirty="0">
                          <a:latin typeface="+mj-lt"/>
                        </a:rPr>
                        <a:t>–</a:t>
                      </a:r>
                      <a:r>
                        <a:rPr lang="en-US" sz="1800" dirty="0">
                          <a:latin typeface="+mj-lt"/>
                        </a:rPr>
                        <a:t> 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09:45</a:t>
                      </a:r>
                      <a:r>
                        <a:rPr lang="en-US" sz="1800" baseline="0" dirty="0">
                          <a:latin typeface="+mj-lt"/>
                        </a:rPr>
                        <a:t> </a:t>
                      </a:r>
                      <a:r>
                        <a:rPr lang="mr-IN" sz="1800" baseline="0" dirty="0">
                          <a:latin typeface="+mj-lt"/>
                        </a:rPr>
                        <a:t>–</a:t>
                      </a:r>
                      <a:r>
                        <a:rPr lang="en-US" sz="1800" baseline="0" dirty="0">
                          <a:latin typeface="+mj-lt"/>
                        </a:rPr>
                        <a:t> 11:15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Evolutionary</a:t>
                      </a:r>
                      <a:r>
                        <a:rPr lang="en-US" baseline="0" dirty="0">
                          <a:latin typeface="+mj-lt"/>
                        </a:rPr>
                        <a:t> Computing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09:30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Morning tea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09:30</a:t>
                      </a:r>
                      <a:r>
                        <a:rPr lang="en-US" baseline="0" dirty="0"/>
                        <a:t> </a:t>
                      </a:r>
                      <a:r>
                        <a:rPr lang="mr-IN" baseline="0" dirty="0"/>
                        <a:t>–</a:t>
                      </a:r>
                      <a:r>
                        <a:rPr lang="en-US" baseline="0" dirty="0"/>
                        <a:t> 11:00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Series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 </a:t>
                      </a:r>
                      <a:r>
                        <a:rPr lang="mr-IN" dirty="0"/>
                        <a:t>–</a:t>
                      </a:r>
                      <a:r>
                        <a:rPr lang="en-US" baseline="0" dirty="0"/>
                        <a:t> 11:45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13:00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Afternoon</a:t>
                      </a:r>
                      <a:r>
                        <a:rPr lang="en-US" baseline="0" dirty="0"/>
                        <a:t> tea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16:45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Multivariate,</a:t>
                      </a:r>
                      <a:r>
                        <a:rPr lang="en-US" baseline="0" dirty="0"/>
                        <a:t> Noisy and Nonstationary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/>
              <a:t>Multivariate: multiple measures, several variables that represent complex system or phenomena.</a:t>
            </a:r>
          </a:p>
          <a:p>
            <a:r>
              <a:rPr lang="en-US" dirty="0"/>
              <a:t>Noisy: errors in data collection, storage and processing which are meaningless information.</a:t>
            </a:r>
          </a:p>
          <a:p>
            <a:r>
              <a:rPr lang="en-US" dirty="0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1829734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53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0366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15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/>
                  <a:t> (multivariate input), then a sort 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the 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/>
                  <a:t>Recurrence Plot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8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89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811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Familiarity with main techniques required for each of the areas highlighted above</a:t>
            </a:r>
          </a:p>
          <a:p>
            <a:r>
              <a:rPr lang="en-US" dirty="0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9496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5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2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31183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240705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003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7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/>
              <a:t>Layer detection in multivariate geophysical data</a:t>
            </a:r>
          </a:p>
          <a:p>
            <a:r>
              <a:rPr lang="en-AU" dirty="0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4820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362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2063</TotalTime>
  <Words>2882</Words>
  <Application>Microsoft Macintosh PowerPoint</Application>
  <PresentationFormat>On-screen Show (16:9)</PresentationFormat>
  <Paragraphs>375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American Typewriter</vt:lpstr>
      <vt:lpstr>Arial</vt:lpstr>
      <vt:lpstr>Calibri</vt:lpstr>
      <vt:lpstr>Cambria Math</vt:lpstr>
      <vt:lpstr>Interstate-Regular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Michael Small</cp:lastModifiedBy>
  <cp:revision>55</cp:revision>
  <dcterms:created xsi:type="dcterms:W3CDTF">2020-01-22T07:55:46Z</dcterms:created>
  <dcterms:modified xsi:type="dcterms:W3CDTF">2020-12-08T06:24:40Z</dcterms:modified>
</cp:coreProperties>
</file>